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4"/>
  </p:notesMasterIdLst>
  <p:sldIdLst>
    <p:sldId id="256" r:id="rId2"/>
    <p:sldId id="284" r:id="rId3"/>
    <p:sldId id="262" r:id="rId4"/>
    <p:sldId id="301" r:id="rId5"/>
    <p:sldId id="296" r:id="rId6"/>
    <p:sldId id="302" r:id="rId7"/>
    <p:sldId id="303" r:id="rId8"/>
    <p:sldId id="304" r:id="rId9"/>
    <p:sldId id="305" r:id="rId10"/>
    <p:sldId id="306" r:id="rId11"/>
    <p:sldId id="307" r:id="rId12"/>
    <p:sldId id="290" r:id="rId13"/>
    <p:sldId id="308" r:id="rId14"/>
    <p:sldId id="286" r:id="rId15"/>
    <p:sldId id="309" r:id="rId16"/>
    <p:sldId id="261" r:id="rId17"/>
    <p:sldId id="310" r:id="rId18"/>
    <p:sldId id="311" r:id="rId19"/>
    <p:sldId id="312" r:id="rId20"/>
    <p:sldId id="292" r:id="rId21"/>
    <p:sldId id="313" r:id="rId22"/>
    <p:sldId id="279" r:id="rId23"/>
  </p:sldIdLst>
  <p:sldSz cx="9144000" cy="5143500" type="screen16x9"/>
  <p:notesSz cx="6858000" cy="9144000"/>
  <p:embeddedFontLst>
    <p:embeddedFont>
      <p:font typeface="Raleway ExtraBold" panose="020B0604020202020204" charset="0"/>
      <p:bold r:id="rId25"/>
      <p:boldItalic r:id="rId26"/>
    </p:embeddedFont>
    <p:embeddedFont>
      <p:font typeface="Raleway Light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ED1BBF-DFF6-4FE7-AFBF-CE345932D39A}">
  <a:tblStyle styleId="{2BED1BBF-DFF6-4FE7-AFBF-CE345932D3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76BDDF-95F9-4D40-B417-9741F1160D8C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s-ES"/>
        </a:p>
      </dgm:t>
    </dgm:pt>
    <dgm:pt modelId="{B13DD64B-6E76-4186-B2E0-6D058AFDB17A}">
      <dgm:prSet/>
      <dgm:spPr/>
      <dgm:t>
        <a:bodyPr/>
        <a:lstStyle/>
        <a:p>
          <a:r>
            <a:rPr lang="es-ES" b="1" i="0"/>
            <a:t>Mamdani</a:t>
          </a:r>
          <a:r>
            <a:rPr lang="es-ES" b="0" i="0"/>
            <a:t>                   Estudiar las funciones de pertenencia y diseñar las reglas óptimas</a:t>
          </a:r>
          <a:endParaRPr lang="es-ES"/>
        </a:p>
      </dgm:t>
    </dgm:pt>
    <dgm:pt modelId="{47E626FC-8281-4AF8-A194-9C5341EAB651}" type="parTrans" cxnId="{4A3DB02B-8DB4-4D3F-B61E-BFC1CC5BCB12}">
      <dgm:prSet/>
      <dgm:spPr/>
      <dgm:t>
        <a:bodyPr/>
        <a:lstStyle/>
        <a:p>
          <a:endParaRPr lang="es-ES"/>
        </a:p>
      </dgm:t>
    </dgm:pt>
    <dgm:pt modelId="{7BC75616-7882-48E5-A512-D4BA10C40812}" type="sibTrans" cxnId="{4A3DB02B-8DB4-4D3F-B61E-BFC1CC5BCB12}">
      <dgm:prSet/>
      <dgm:spPr/>
      <dgm:t>
        <a:bodyPr/>
        <a:lstStyle/>
        <a:p>
          <a:endParaRPr lang="es-ES"/>
        </a:p>
      </dgm:t>
    </dgm:pt>
    <dgm:pt modelId="{1063FD01-2AC0-48A8-A557-2AA7E41062E6}">
      <dgm:prSet/>
      <dgm:spPr/>
      <dgm:t>
        <a:bodyPr/>
        <a:lstStyle/>
        <a:p>
          <a:r>
            <a:rPr lang="es-ES" b="1" i="0"/>
            <a:t>Sugeno                  </a:t>
          </a:r>
          <a:r>
            <a:rPr lang="es-ES" b="0" i="0"/>
            <a:t>Prueba y error con Anfisedit</a:t>
          </a:r>
          <a:endParaRPr lang="es-ES"/>
        </a:p>
      </dgm:t>
    </dgm:pt>
    <dgm:pt modelId="{C1935F3B-F70B-41AF-8310-AF1F9D09A6D0}" type="parTrans" cxnId="{81025752-DA07-4A34-90BC-8A84FF3014AB}">
      <dgm:prSet/>
      <dgm:spPr/>
      <dgm:t>
        <a:bodyPr/>
        <a:lstStyle/>
        <a:p>
          <a:endParaRPr lang="es-ES"/>
        </a:p>
      </dgm:t>
    </dgm:pt>
    <dgm:pt modelId="{D58D32C1-A2A7-41FA-9F2A-211F70CCAF5B}" type="sibTrans" cxnId="{81025752-DA07-4A34-90BC-8A84FF3014AB}">
      <dgm:prSet/>
      <dgm:spPr/>
      <dgm:t>
        <a:bodyPr/>
        <a:lstStyle/>
        <a:p>
          <a:endParaRPr lang="es-ES"/>
        </a:p>
      </dgm:t>
    </dgm:pt>
    <dgm:pt modelId="{EFA07EF4-F7A3-48FE-9BF4-A84FBA43DB37}" type="pres">
      <dgm:prSet presAssocID="{0576BDDF-95F9-4D40-B417-9741F1160D8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DC65BAE-9749-4EB9-9E04-1B6BBB0C8995}" type="pres">
      <dgm:prSet presAssocID="{B13DD64B-6E76-4186-B2E0-6D058AFDB17A}" presName="hierRoot1" presStyleCnt="0">
        <dgm:presLayoutVars>
          <dgm:hierBranch val="init"/>
        </dgm:presLayoutVars>
      </dgm:prSet>
      <dgm:spPr/>
    </dgm:pt>
    <dgm:pt modelId="{72247137-3E0E-4294-A45B-FA00E328EE10}" type="pres">
      <dgm:prSet presAssocID="{B13DD64B-6E76-4186-B2E0-6D058AFDB17A}" presName="rootComposite1" presStyleCnt="0"/>
      <dgm:spPr/>
    </dgm:pt>
    <dgm:pt modelId="{AE121A1E-B4A9-49BB-9F66-E6A511E5846C}" type="pres">
      <dgm:prSet presAssocID="{B13DD64B-6E76-4186-B2E0-6D058AFDB17A}" presName="rootText1" presStyleLbl="node0" presStyleIdx="0" presStyleCnt="2">
        <dgm:presLayoutVars>
          <dgm:chPref val="3"/>
        </dgm:presLayoutVars>
      </dgm:prSet>
      <dgm:spPr/>
    </dgm:pt>
    <dgm:pt modelId="{18CA92BE-6938-4CB2-8EEF-2FE4D2045BF6}" type="pres">
      <dgm:prSet presAssocID="{B13DD64B-6E76-4186-B2E0-6D058AFDB17A}" presName="rootConnector1" presStyleLbl="node1" presStyleIdx="0" presStyleCnt="0"/>
      <dgm:spPr/>
    </dgm:pt>
    <dgm:pt modelId="{64B7B381-197D-46C5-A4C3-978AAA30EFA1}" type="pres">
      <dgm:prSet presAssocID="{B13DD64B-6E76-4186-B2E0-6D058AFDB17A}" presName="hierChild2" presStyleCnt="0"/>
      <dgm:spPr/>
    </dgm:pt>
    <dgm:pt modelId="{7E39EA96-6612-4285-96C9-FFD090B90238}" type="pres">
      <dgm:prSet presAssocID="{B13DD64B-6E76-4186-B2E0-6D058AFDB17A}" presName="hierChild3" presStyleCnt="0"/>
      <dgm:spPr/>
    </dgm:pt>
    <dgm:pt modelId="{6E6FAAAD-CC45-483B-8A33-4BC641A7716E}" type="pres">
      <dgm:prSet presAssocID="{1063FD01-2AC0-48A8-A557-2AA7E41062E6}" presName="hierRoot1" presStyleCnt="0">
        <dgm:presLayoutVars>
          <dgm:hierBranch val="init"/>
        </dgm:presLayoutVars>
      </dgm:prSet>
      <dgm:spPr/>
    </dgm:pt>
    <dgm:pt modelId="{04430A8F-2A49-4A37-86EB-0257847BE2C7}" type="pres">
      <dgm:prSet presAssocID="{1063FD01-2AC0-48A8-A557-2AA7E41062E6}" presName="rootComposite1" presStyleCnt="0"/>
      <dgm:spPr/>
    </dgm:pt>
    <dgm:pt modelId="{0C71A72C-DC79-40DC-BA71-5F95C969E60D}" type="pres">
      <dgm:prSet presAssocID="{1063FD01-2AC0-48A8-A557-2AA7E41062E6}" presName="rootText1" presStyleLbl="node0" presStyleIdx="1" presStyleCnt="2">
        <dgm:presLayoutVars>
          <dgm:chPref val="3"/>
        </dgm:presLayoutVars>
      </dgm:prSet>
      <dgm:spPr/>
    </dgm:pt>
    <dgm:pt modelId="{AFB5BF14-97BC-432C-BB29-17A48187A524}" type="pres">
      <dgm:prSet presAssocID="{1063FD01-2AC0-48A8-A557-2AA7E41062E6}" presName="rootConnector1" presStyleLbl="node1" presStyleIdx="0" presStyleCnt="0"/>
      <dgm:spPr/>
    </dgm:pt>
    <dgm:pt modelId="{52CC95CF-60D4-43A7-8E51-A4A62B934492}" type="pres">
      <dgm:prSet presAssocID="{1063FD01-2AC0-48A8-A557-2AA7E41062E6}" presName="hierChild2" presStyleCnt="0"/>
      <dgm:spPr/>
    </dgm:pt>
    <dgm:pt modelId="{F3A12A12-5412-4F95-9F13-FA79C655832F}" type="pres">
      <dgm:prSet presAssocID="{1063FD01-2AC0-48A8-A557-2AA7E41062E6}" presName="hierChild3" presStyleCnt="0"/>
      <dgm:spPr/>
    </dgm:pt>
  </dgm:ptLst>
  <dgm:cxnLst>
    <dgm:cxn modelId="{16DAB915-375E-420B-9D79-F531D2446291}" type="presOf" srcId="{1063FD01-2AC0-48A8-A557-2AA7E41062E6}" destId="{AFB5BF14-97BC-432C-BB29-17A48187A524}" srcOrd="1" destOrd="0" presId="urn:microsoft.com/office/officeart/2005/8/layout/orgChart1"/>
    <dgm:cxn modelId="{4A3DB02B-8DB4-4D3F-B61E-BFC1CC5BCB12}" srcId="{0576BDDF-95F9-4D40-B417-9741F1160D8C}" destId="{B13DD64B-6E76-4186-B2E0-6D058AFDB17A}" srcOrd="0" destOrd="0" parTransId="{47E626FC-8281-4AF8-A194-9C5341EAB651}" sibTransId="{7BC75616-7882-48E5-A512-D4BA10C40812}"/>
    <dgm:cxn modelId="{691D8B40-F2EC-49F1-A0E5-65B892B2F61E}" type="presOf" srcId="{B13DD64B-6E76-4186-B2E0-6D058AFDB17A}" destId="{18CA92BE-6938-4CB2-8EEF-2FE4D2045BF6}" srcOrd="1" destOrd="0" presId="urn:microsoft.com/office/officeart/2005/8/layout/orgChart1"/>
    <dgm:cxn modelId="{5FAC5F68-9EB1-4F61-9175-6AC7E98ADE52}" type="presOf" srcId="{B13DD64B-6E76-4186-B2E0-6D058AFDB17A}" destId="{AE121A1E-B4A9-49BB-9F66-E6A511E5846C}" srcOrd="0" destOrd="0" presId="urn:microsoft.com/office/officeart/2005/8/layout/orgChart1"/>
    <dgm:cxn modelId="{408DB368-3556-4469-9C6D-EC54957A8C97}" type="presOf" srcId="{1063FD01-2AC0-48A8-A557-2AA7E41062E6}" destId="{0C71A72C-DC79-40DC-BA71-5F95C969E60D}" srcOrd="0" destOrd="0" presId="urn:microsoft.com/office/officeart/2005/8/layout/orgChart1"/>
    <dgm:cxn modelId="{9611F04B-3FCA-4353-BAE3-6F14A89B74E0}" type="presOf" srcId="{0576BDDF-95F9-4D40-B417-9741F1160D8C}" destId="{EFA07EF4-F7A3-48FE-9BF4-A84FBA43DB37}" srcOrd="0" destOrd="0" presId="urn:microsoft.com/office/officeart/2005/8/layout/orgChart1"/>
    <dgm:cxn modelId="{81025752-DA07-4A34-90BC-8A84FF3014AB}" srcId="{0576BDDF-95F9-4D40-B417-9741F1160D8C}" destId="{1063FD01-2AC0-48A8-A557-2AA7E41062E6}" srcOrd="1" destOrd="0" parTransId="{C1935F3B-F70B-41AF-8310-AF1F9D09A6D0}" sibTransId="{D58D32C1-A2A7-41FA-9F2A-211F70CCAF5B}"/>
    <dgm:cxn modelId="{1E739608-A386-4D14-A20D-A15C3CCC5390}" type="presParOf" srcId="{EFA07EF4-F7A3-48FE-9BF4-A84FBA43DB37}" destId="{7DC65BAE-9749-4EB9-9E04-1B6BBB0C8995}" srcOrd="0" destOrd="0" presId="urn:microsoft.com/office/officeart/2005/8/layout/orgChart1"/>
    <dgm:cxn modelId="{3503D9DE-DD37-4004-ACE6-C51E0361E191}" type="presParOf" srcId="{7DC65BAE-9749-4EB9-9E04-1B6BBB0C8995}" destId="{72247137-3E0E-4294-A45B-FA00E328EE10}" srcOrd="0" destOrd="0" presId="urn:microsoft.com/office/officeart/2005/8/layout/orgChart1"/>
    <dgm:cxn modelId="{E769B220-2DA2-4B25-9448-1046434BF89E}" type="presParOf" srcId="{72247137-3E0E-4294-A45B-FA00E328EE10}" destId="{AE121A1E-B4A9-49BB-9F66-E6A511E5846C}" srcOrd="0" destOrd="0" presId="urn:microsoft.com/office/officeart/2005/8/layout/orgChart1"/>
    <dgm:cxn modelId="{EC947432-1F08-4F21-99C2-6142AF360602}" type="presParOf" srcId="{72247137-3E0E-4294-A45B-FA00E328EE10}" destId="{18CA92BE-6938-4CB2-8EEF-2FE4D2045BF6}" srcOrd="1" destOrd="0" presId="urn:microsoft.com/office/officeart/2005/8/layout/orgChart1"/>
    <dgm:cxn modelId="{7ECABE06-5F77-4EF7-841D-7DD5DADF95EE}" type="presParOf" srcId="{7DC65BAE-9749-4EB9-9E04-1B6BBB0C8995}" destId="{64B7B381-197D-46C5-A4C3-978AAA30EFA1}" srcOrd="1" destOrd="0" presId="urn:microsoft.com/office/officeart/2005/8/layout/orgChart1"/>
    <dgm:cxn modelId="{D72DD7B0-71BD-4675-B6CC-48BF5E16AE38}" type="presParOf" srcId="{7DC65BAE-9749-4EB9-9E04-1B6BBB0C8995}" destId="{7E39EA96-6612-4285-96C9-FFD090B90238}" srcOrd="2" destOrd="0" presId="urn:microsoft.com/office/officeart/2005/8/layout/orgChart1"/>
    <dgm:cxn modelId="{A5070DD5-2E05-4B29-8A56-009017E2F0B7}" type="presParOf" srcId="{EFA07EF4-F7A3-48FE-9BF4-A84FBA43DB37}" destId="{6E6FAAAD-CC45-483B-8A33-4BC641A7716E}" srcOrd="1" destOrd="0" presId="urn:microsoft.com/office/officeart/2005/8/layout/orgChart1"/>
    <dgm:cxn modelId="{600A6809-5AA0-4FC7-BD22-B322C60329AF}" type="presParOf" srcId="{6E6FAAAD-CC45-483B-8A33-4BC641A7716E}" destId="{04430A8F-2A49-4A37-86EB-0257847BE2C7}" srcOrd="0" destOrd="0" presId="urn:microsoft.com/office/officeart/2005/8/layout/orgChart1"/>
    <dgm:cxn modelId="{6D660445-DF50-47F9-98EE-3A894EDDD09F}" type="presParOf" srcId="{04430A8F-2A49-4A37-86EB-0257847BE2C7}" destId="{0C71A72C-DC79-40DC-BA71-5F95C969E60D}" srcOrd="0" destOrd="0" presId="urn:microsoft.com/office/officeart/2005/8/layout/orgChart1"/>
    <dgm:cxn modelId="{E633D07F-664E-4946-9910-1CD27969CD11}" type="presParOf" srcId="{04430A8F-2A49-4A37-86EB-0257847BE2C7}" destId="{AFB5BF14-97BC-432C-BB29-17A48187A524}" srcOrd="1" destOrd="0" presId="urn:microsoft.com/office/officeart/2005/8/layout/orgChart1"/>
    <dgm:cxn modelId="{232AA2AC-7D2E-4DD0-B57B-1AFAEB306A26}" type="presParOf" srcId="{6E6FAAAD-CC45-483B-8A33-4BC641A7716E}" destId="{52CC95CF-60D4-43A7-8E51-A4A62B934492}" srcOrd="1" destOrd="0" presId="urn:microsoft.com/office/officeart/2005/8/layout/orgChart1"/>
    <dgm:cxn modelId="{1F74DB5D-1481-449D-9AC3-55C207A984D7}" type="presParOf" srcId="{6E6FAAAD-CC45-483B-8A33-4BC641A7716E}" destId="{F3A12A12-5412-4F95-9F13-FA79C655832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121A1E-B4A9-49BB-9F66-E6A511E5846C}">
      <dsp:nvSpPr>
        <dsp:cNvPr id="0" name=""/>
        <dsp:cNvSpPr/>
      </dsp:nvSpPr>
      <dsp:spPr>
        <a:xfrm>
          <a:off x="1655" y="993410"/>
          <a:ext cx="3105334" cy="15526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b="1" i="0" kern="1200"/>
            <a:t>Mamdani</a:t>
          </a:r>
          <a:r>
            <a:rPr lang="es-ES" sz="2300" b="0" i="0" kern="1200"/>
            <a:t>                   Estudiar las funciones de pertenencia y diseñar las reglas óptimas</a:t>
          </a:r>
          <a:endParaRPr lang="es-ES" sz="2300" kern="1200"/>
        </a:p>
      </dsp:txBody>
      <dsp:txXfrm>
        <a:off x="1655" y="993410"/>
        <a:ext cx="3105334" cy="1552667"/>
      </dsp:txXfrm>
    </dsp:sp>
    <dsp:sp modelId="{0C71A72C-DC79-40DC-BA71-5F95C969E60D}">
      <dsp:nvSpPr>
        <dsp:cNvPr id="0" name=""/>
        <dsp:cNvSpPr/>
      </dsp:nvSpPr>
      <dsp:spPr>
        <a:xfrm>
          <a:off x="3759110" y="993410"/>
          <a:ext cx="3105334" cy="15526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b="1" i="0" kern="1200"/>
            <a:t>Sugeno                  </a:t>
          </a:r>
          <a:r>
            <a:rPr lang="es-ES" sz="2300" b="0" i="0" kern="1200"/>
            <a:t>Prueba y error con Anfisedit</a:t>
          </a:r>
          <a:endParaRPr lang="es-ES" sz="2300" kern="1200"/>
        </a:p>
      </dsp:txBody>
      <dsp:txXfrm>
        <a:off x="3759110" y="993410"/>
        <a:ext cx="3105334" cy="15526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999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6112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6511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75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FB6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B600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B600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9" name="Google Shape;49;p10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8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1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632012" y="2571750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Miniproyecto</a:t>
            </a:r>
            <a:endParaRPr dirty="0"/>
          </a:p>
        </p:txBody>
      </p:sp>
      <p:grpSp>
        <p:nvGrpSpPr>
          <p:cNvPr id="58" name="Google Shape;58;p12"/>
          <p:cNvGrpSpPr/>
          <p:nvPr/>
        </p:nvGrpSpPr>
        <p:grpSpPr>
          <a:xfrm>
            <a:off x="7864658" y="371176"/>
            <a:ext cx="896264" cy="896314"/>
            <a:chOff x="570875" y="4322250"/>
            <a:chExt cx="443300" cy="443325"/>
          </a:xfrm>
        </p:grpSpPr>
        <p:sp>
          <p:nvSpPr>
            <p:cNvPr id="59" name="Google Shape;59;p1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10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40DDB296-8856-4B45-B37A-4DB301AAD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12" y="300105"/>
            <a:ext cx="5134368" cy="290336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94447A58-00D7-4063-B5FC-5C897AC153F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30112" y="3247005"/>
            <a:ext cx="5400040" cy="15963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MamdaniConObstaculos2">
            <a:hlinkClick r:id="" action="ppaction://media"/>
            <a:extLst>
              <a:ext uri="{FF2B5EF4-FFF2-40B4-BE49-F238E27FC236}">
                <a16:creationId xmlns:a16="http://schemas.microsoft.com/office/drawing/2014/main" id="{479370A6-31A2-4E06-BE7E-9C8965A9A5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27928" y="1072645"/>
            <a:ext cx="2966504" cy="300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9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Conclusiones</a:t>
            </a:r>
            <a:endParaRPr sz="24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11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FAD9E348-DB40-4D84-9A24-A7450124E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" y="1911048"/>
            <a:ext cx="8218944" cy="100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054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1260208"/>
            <a:ext cx="4320003" cy="21687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2. </a:t>
            </a:r>
            <a:r>
              <a:rPr lang="es-ES" sz="4000" dirty="0">
                <a:solidFill>
                  <a:srgbClr val="FFB600"/>
                </a:solidFill>
              </a:rPr>
              <a:t>Controlador neuro borroso SUGENO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7544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2B3B38-41C8-4459-AA5F-791DEEAF9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22B171-68A5-4C3F-8906-6A2A1D933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3037" y="3105629"/>
            <a:ext cx="2094436" cy="1245564"/>
          </a:xfrm>
        </p:spPr>
        <p:txBody>
          <a:bodyPr/>
          <a:lstStyle/>
          <a:p>
            <a:r>
              <a:rPr lang="es-ES" dirty="0" err="1"/>
              <a:t>Anfisedit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E10DBB-D530-43E0-9F67-B3E5E8BA38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13</a:t>
            </a:fld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F7D112-94F3-4597-A65E-E82C902E31E4}"/>
              </a:ext>
            </a:extLst>
          </p:cNvPr>
          <p:cNvSpPr txBox="1"/>
          <p:nvPr/>
        </p:nvSpPr>
        <p:spPr>
          <a:xfrm>
            <a:off x="390144" y="2948776"/>
            <a:ext cx="2109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OBJETIVO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3D8BD64-E4EE-48C7-9C28-D2E05B19B89E}"/>
              </a:ext>
            </a:extLst>
          </p:cNvPr>
          <p:cNvCxnSpPr>
            <a:cxnSpLocks/>
          </p:cNvCxnSpPr>
          <p:nvPr/>
        </p:nvCxnSpPr>
        <p:spPr>
          <a:xfrm>
            <a:off x="1914144" y="3148831"/>
            <a:ext cx="1085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E0776951-8C99-4FEC-AF9A-D170155F41AF}"/>
              </a:ext>
            </a:extLst>
          </p:cNvPr>
          <p:cNvCxnSpPr>
            <a:cxnSpLocks/>
          </p:cNvCxnSpPr>
          <p:nvPr/>
        </p:nvCxnSpPr>
        <p:spPr>
          <a:xfrm>
            <a:off x="1828800" y="3314264"/>
            <a:ext cx="1085088" cy="568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54858235-4F97-4278-9CF5-3B13EFE7A2F2}"/>
              </a:ext>
            </a:extLst>
          </p:cNvPr>
          <p:cNvCxnSpPr>
            <a:cxnSpLocks/>
          </p:cNvCxnSpPr>
          <p:nvPr/>
        </p:nvCxnSpPr>
        <p:spPr>
          <a:xfrm flipV="1">
            <a:off x="1914144" y="2528573"/>
            <a:ext cx="1085088" cy="437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D67D53C-B656-45FE-A6A8-1E8D255B3642}"/>
              </a:ext>
            </a:extLst>
          </p:cNvPr>
          <p:cNvSpPr txBox="1"/>
          <p:nvPr/>
        </p:nvSpPr>
        <p:spPr>
          <a:xfrm>
            <a:off x="3054095" y="239752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sin obstáculos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5F66031-2831-44E0-99B0-AD5252EC2522}"/>
              </a:ext>
            </a:extLst>
          </p:cNvPr>
          <p:cNvSpPr txBox="1"/>
          <p:nvPr/>
        </p:nvSpPr>
        <p:spPr>
          <a:xfrm>
            <a:off x="3054095" y="300648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E3B396C-CC34-43C5-87E0-C91B749CE68E}"/>
              </a:ext>
            </a:extLst>
          </p:cNvPr>
          <p:cNvSpPr txBox="1"/>
          <p:nvPr/>
        </p:nvSpPr>
        <p:spPr>
          <a:xfrm>
            <a:off x="2993135" y="3728411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 2</a:t>
            </a:r>
          </a:p>
        </p:txBody>
      </p:sp>
      <p:grpSp>
        <p:nvGrpSpPr>
          <p:cNvPr id="19" name="Google Shape;207;p24">
            <a:extLst>
              <a:ext uri="{FF2B5EF4-FFF2-40B4-BE49-F238E27FC236}">
                <a16:creationId xmlns:a16="http://schemas.microsoft.com/office/drawing/2014/main" id="{BA0AC7C8-FABA-4670-9D61-E232B5F04442}"/>
              </a:ext>
            </a:extLst>
          </p:cNvPr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20" name="Google Shape;208;p24">
              <a:extLst>
                <a:ext uri="{FF2B5EF4-FFF2-40B4-BE49-F238E27FC236}">
                  <a16:creationId xmlns:a16="http://schemas.microsoft.com/office/drawing/2014/main" id="{3AE0961A-AEFE-487D-A898-6FAB3B9AD6B6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9;p24">
              <a:extLst>
                <a:ext uri="{FF2B5EF4-FFF2-40B4-BE49-F238E27FC236}">
                  <a16:creationId xmlns:a16="http://schemas.microsoft.com/office/drawing/2014/main" id="{550F1556-BAC6-4295-B8DD-DF301FEBEFC0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0;p24">
              <a:extLst>
                <a:ext uri="{FF2B5EF4-FFF2-40B4-BE49-F238E27FC236}">
                  <a16:creationId xmlns:a16="http://schemas.microsoft.com/office/drawing/2014/main" id="{1B029FD3-1472-4969-8F82-BFDEB652B8D6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Cerrar llave 22">
            <a:extLst>
              <a:ext uri="{FF2B5EF4-FFF2-40B4-BE49-F238E27FC236}">
                <a16:creationId xmlns:a16="http://schemas.microsoft.com/office/drawing/2014/main" id="{AACC2751-C98E-4BBC-89A4-79E03F41C3B8}"/>
              </a:ext>
            </a:extLst>
          </p:cNvPr>
          <p:cNvSpPr/>
          <p:nvPr/>
        </p:nvSpPr>
        <p:spPr>
          <a:xfrm>
            <a:off x="5193792" y="2397527"/>
            <a:ext cx="390144" cy="174775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950FAC9-6BE2-4750-A728-5F64FDE23473}"/>
              </a:ext>
            </a:extLst>
          </p:cNvPr>
          <p:cNvSpPr txBox="1"/>
          <p:nvPr/>
        </p:nvSpPr>
        <p:spPr>
          <a:xfrm>
            <a:off x="5650993" y="2300437"/>
            <a:ext cx="2578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CONTROLADOR SUGENO</a:t>
            </a:r>
          </a:p>
        </p:txBody>
      </p:sp>
    </p:spTree>
    <p:extLst>
      <p:ext uri="{BB962C8B-B14F-4D97-AF65-F5344CB8AC3E}">
        <p14:creationId xmlns:p14="http://schemas.microsoft.com/office/powerpoint/2010/main" val="2354985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30402BE-D801-44D3-B3A3-1681A3894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170" y="535783"/>
            <a:ext cx="6866100" cy="857400"/>
          </a:xfrm>
        </p:spPr>
        <p:txBody>
          <a:bodyPr/>
          <a:lstStyle/>
          <a:p>
            <a:pPr algn="ctr"/>
            <a:r>
              <a:rPr lang="es-ES" sz="4000" dirty="0"/>
              <a:t>Arquitectura </a:t>
            </a:r>
            <a:r>
              <a:rPr lang="es-ES" sz="4000" dirty="0" err="1">
                <a:solidFill>
                  <a:schemeClr val="accent3"/>
                </a:solidFill>
              </a:rPr>
              <a:t>Sugeno</a:t>
            </a:r>
            <a:endParaRPr lang="es-ES" sz="4000" dirty="0">
              <a:solidFill>
                <a:schemeClr val="accent3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869CD8D-823E-4E7B-BB2C-9FE56E8BCD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14</a:t>
            </a:fld>
            <a:endParaRPr lang="es-ES"/>
          </a:p>
        </p:txBody>
      </p:sp>
      <p:sp>
        <p:nvSpPr>
          <p:cNvPr id="5" name="Google Shape;138;p19">
            <a:extLst>
              <a:ext uri="{FF2B5EF4-FFF2-40B4-BE49-F238E27FC236}">
                <a16:creationId xmlns:a16="http://schemas.microsoft.com/office/drawing/2014/main" id="{C2C60FA2-28C2-4846-85E2-CC9CE535D2F3}"/>
              </a:ext>
            </a:extLst>
          </p:cNvPr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Imagen 9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9BE0ADE4-EC6B-42D6-9BE3-7EBC4A2F172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497" y="1349737"/>
            <a:ext cx="6077006" cy="32405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10805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Método</a:t>
            </a:r>
            <a:r>
              <a:rPr lang="en" sz="2400" dirty="0"/>
              <a:t> </a:t>
            </a:r>
            <a:r>
              <a:rPr lang="es-ES" sz="2400" dirty="0"/>
              <a:t>de </a:t>
            </a:r>
            <a:r>
              <a:rPr lang="es-ES" sz="2400" dirty="0">
                <a:solidFill>
                  <a:srgbClr val="FFB600"/>
                </a:solidFill>
              </a:rPr>
              <a:t>obtención del controlador</a:t>
            </a:r>
            <a:endParaRPr sz="2400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C3EAF48-E55D-41FC-BA34-65C2B9D036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s-ES" dirty="0"/>
              <a:t>Recorrer el circuito de forma manual con </a:t>
            </a:r>
            <a:r>
              <a:rPr lang="es-ES" dirty="0" err="1"/>
              <a:t>ControlManualRobot.m</a:t>
            </a:r>
            <a:r>
              <a:rPr lang="es-ES" dirty="0"/>
              <a:t>             </a:t>
            </a:r>
            <a:r>
              <a:rPr lang="es-ES" dirty="0" err="1"/>
              <a:t>datos_entrenamiento.mat</a:t>
            </a:r>
            <a:endParaRPr lang="es-ES" dirty="0"/>
          </a:p>
          <a:p>
            <a:pPr>
              <a:buFont typeface="+mj-lt"/>
              <a:buAutoNum type="arabicPeriod"/>
            </a:pPr>
            <a:r>
              <a:rPr lang="es-ES" dirty="0"/>
              <a:t>Ejecutamos </a:t>
            </a:r>
            <a:r>
              <a:rPr lang="es-ES" dirty="0" err="1"/>
              <a:t>Entrenamiento.m</a:t>
            </a:r>
            <a:r>
              <a:rPr lang="es-ES" dirty="0"/>
              <a:t>           Cargar los datos en los dos controladores</a:t>
            </a:r>
          </a:p>
          <a:p>
            <a:pPr>
              <a:buFont typeface="+mj-lt"/>
              <a:buAutoNum type="arabicPeriod"/>
            </a:pPr>
            <a:r>
              <a:rPr lang="es-ES" dirty="0"/>
              <a:t>Ejecutar </a:t>
            </a:r>
            <a:r>
              <a:rPr lang="es-ES" dirty="0" err="1"/>
              <a:t>anfisedit</a:t>
            </a:r>
            <a:r>
              <a:rPr lang="es-ES" dirty="0"/>
              <a:t> hasta dar con un controlador válido</a:t>
            </a:r>
          </a:p>
          <a:p>
            <a:pPr marL="114300" indent="0">
              <a:buNone/>
            </a:pP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15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FE9A5DFF-AAD0-48D9-88C4-E11B25524BEE}"/>
              </a:ext>
            </a:extLst>
          </p:cNvPr>
          <p:cNvSpPr/>
          <p:nvPr/>
        </p:nvSpPr>
        <p:spPr>
          <a:xfrm>
            <a:off x="4084320" y="2426208"/>
            <a:ext cx="487680" cy="1455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2FAE41EE-07C9-49D1-8462-63216CB63E50}"/>
              </a:ext>
            </a:extLst>
          </p:cNvPr>
          <p:cNvSpPr/>
          <p:nvPr/>
        </p:nvSpPr>
        <p:spPr>
          <a:xfrm>
            <a:off x="4712208" y="2788155"/>
            <a:ext cx="487680" cy="1455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0410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484816" y="331842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 err="1"/>
              <a:t>Anfisedit</a:t>
            </a:r>
            <a:r>
              <a:rPr lang="es-ES" sz="2400" dirty="0"/>
              <a:t>: </a:t>
            </a:r>
            <a:r>
              <a:rPr lang="es-ES" sz="2400" dirty="0">
                <a:solidFill>
                  <a:srgbClr val="FFB600"/>
                </a:solidFill>
              </a:rPr>
              <a:t>Circuito</a:t>
            </a:r>
            <a:r>
              <a:rPr lang="en" sz="2400" dirty="0"/>
              <a:t> </a:t>
            </a:r>
            <a:r>
              <a:rPr lang="es-ES" sz="2400" dirty="0"/>
              <a:t>sin obstáculos</a:t>
            </a:r>
            <a:endParaRPr sz="24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Google Shape;105;p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Imagen 10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B78CA5C9-09BF-43B3-B166-1B30D8BE8E3F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62" b="42528"/>
          <a:stretch/>
        </p:blipFill>
        <p:spPr>
          <a:xfrm>
            <a:off x="647183" y="956203"/>
            <a:ext cx="3177937" cy="1376916"/>
          </a:xfrm>
          <a:prstGeom prst="rect">
            <a:avLst/>
          </a:prstGeom>
        </p:spPr>
      </p:pic>
      <p:pic>
        <p:nvPicPr>
          <p:cNvPr id="12" name="Imagen 11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4D1F5ADB-C8F5-4DC5-BEB4-BF20563A6077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99" b="42528"/>
          <a:stretch/>
        </p:blipFill>
        <p:spPr>
          <a:xfrm>
            <a:off x="739743" y="2789064"/>
            <a:ext cx="3085377" cy="1376916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37CCF02-231E-45E0-89B5-E0B2FED6E65C}"/>
              </a:ext>
            </a:extLst>
          </p:cNvPr>
          <p:cNvSpPr txBox="1"/>
          <p:nvPr/>
        </p:nvSpPr>
        <p:spPr>
          <a:xfrm>
            <a:off x="647183" y="2312894"/>
            <a:ext cx="31779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/>
              <a:t>Velocidad angular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A59E9DE-47DD-419A-87A1-2ED270469571}"/>
              </a:ext>
            </a:extLst>
          </p:cNvPr>
          <p:cNvSpPr/>
          <p:nvPr/>
        </p:nvSpPr>
        <p:spPr>
          <a:xfrm>
            <a:off x="1608416" y="4165980"/>
            <a:ext cx="12554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200" dirty="0"/>
              <a:t>Velocidad lineal</a:t>
            </a:r>
          </a:p>
        </p:txBody>
      </p:sp>
      <p:pic>
        <p:nvPicPr>
          <p:cNvPr id="4" name="MamdaniSinObstaculos">
            <a:hlinkClick r:id="" action="ppaction://media"/>
            <a:extLst>
              <a:ext uri="{FF2B5EF4-FFF2-40B4-BE49-F238E27FC236}">
                <a16:creationId xmlns:a16="http://schemas.microsoft.com/office/drawing/2014/main" id="{AF3A6A27-28D8-496C-9AF3-EF80DDDBB1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40549" y="755097"/>
            <a:ext cx="3784599" cy="38352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484816" y="331842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 err="1"/>
              <a:t>Anfisedit</a:t>
            </a:r>
            <a:r>
              <a:rPr lang="es-ES" sz="2400" dirty="0"/>
              <a:t>: </a:t>
            </a:r>
            <a:r>
              <a:rPr lang="es-ES" sz="2400" dirty="0">
                <a:solidFill>
                  <a:srgbClr val="FFB600"/>
                </a:solidFill>
              </a:rPr>
              <a:t>Circuito</a:t>
            </a:r>
            <a:r>
              <a:rPr lang="en" sz="2400" dirty="0"/>
              <a:t> </a:t>
            </a:r>
            <a:r>
              <a:rPr lang="es-ES" sz="2400" dirty="0"/>
              <a:t>con obstáculos 1</a:t>
            </a:r>
            <a:endParaRPr sz="24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Google Shape;105;p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7CCF02-231E-45E0-89B5-E0B2FED6E65C}"/>
              </a:ext>
            </a:extLst>
          </p:cNvPr>
          <p:cNvSpPr txBox="1"/>
          <p:nvPr/>
        </p:nvSpPr>
        <p:spPr>
          <a:xfrm>
            <a:off x="647183" y="2312894"/>
            <a:ext cx="31779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/>
              <a:t>Velocidad angular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A59E9DE-47DD-419A-87A1-2ED270469571}"/>
              </a:ext>
            </a:extLst>
          </p:cNvPr>
          <p:cNvSpPr/>
          <p:nvPr/>
        </p:nvSpPr>
        <p:spPr>
          <a:xfrm>
            <a:off x="1607930" y="4277301"/>
            <a:ext cx="12554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200" dirty="0"/>
              <a:t>Velocidad lineal</a:t>
            </a:r>
          </a:p>
        </p:txBody>
      </p:sp>
      <p:pic>
        <p:nvPicPr>
          <p:cNvPr id="18" name="Imagen 17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20B47C71-983D-4E2F-A1EB-99BF875D31B3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76" r="6" b="43173"/>
          <a:stretch/>
        </p:blipFill>
        <p:spPr>
          <a:xfrm>
            <a:off x="399812" y="803367"/>
            <a:ext cx="3921520" cy="1509527"/>
          </a:xfrm>
          <a:prstGeom prst="rect">
            <a:avLst/>
          </a:prstGeom>
        </p:spPr>
      </p:pic>
      <p:pic>
        <p:nvPicPr>
          <p:cNvPr id="19" name="Imagen 18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4CB14122-F4FB-4E2C-8FBA-669419E71A7D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1816" r="1367" b="42097"/>
          <a:stretch/>
        </p:blipFill>
        <p:spPr>
          <a:xfrm>
            <a:off x="476369" y="2767774"/>
            <a:ext cx="3818069" cy="1509527"/>
          </a:xfrm>
          <a:prstGeom prst="rect">
            <a:avLst/>
          </a:prstGeom>
        </p:spPr>
      </p:pic>
      <p:pic>
        <p:nvPicPr>
          <p:cNvPr id="4" name="SugenoConObstaculos">
            <a:hlinkClick r:id="" action="ppaction://media"/>
            <a:extLst>
              <a:ext uri="{FF2B5EF4-FFF2-40B4-BE49-F238E27FC236}">
                <a16:creationId xmlns:a16="http://schemas.microsoft.com/office/drawing/2014/main" id="{972B772A-75F0-4D95-B77B-D4DFEE2B05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42432" y="808527"/>
            <a:ext cx="3754541" cy="380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9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484816" y="331842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 err="1"/>
              <a:t>Anfisedit</a:t>
            </a:r>
            <a:r>
              <a:rPr lang="es-ES" sz="2400" dirty="0"/>
              <a:t>: </a:t>
            </a:r>
            <a:r>
              <a:rPr lang="es-ES" sz="2400" dirty="0">
                <a:solidFill>
                  <a:srgbClr val="FFB600"/>
                </a:solidFill>
              </a:rPr>
              <a:t>Circuito</a:t>
            </a:r>
            <a:r>
              <a:rPr lang="en" sz="2400" dirty="0"/>
              <a:t> </a:t>
            </a:r>
            <a:r>
              <a:rPr lang="es-ES" sz="2400" dirty="0"/>
              <a:t>con obstáculos 2</a:t>
            </a:r>
            <a:endParaRPr sz="24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Google Shape;105;p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7CCF02-231E-45E0-89B5-E0B2FED6E65C}"/>
              </a:ext>
            </a:extLst>
          </p:cNvPr>
          <p:cNvSpPr txBox="1"/>
          <p:nvPr/>
        </p:nvSpPr>
        <p:spPr>
          <a:xfrm>
            <a:off x="646697" y="2349233"/>
            <a:ext cx="31779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/>
              <a:t>Velocidad angular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A59E9DE-47DD-419A-87A1-2ED270469571}"/>
              </a:ext>
            </a:extLst>
          </p:cNvPr>
          <p:cNvSpPr/>
          <p:nvPr/>
        </p:nvSpPr>
        <p:spPr>
          <a:xfrm>
            <a:off x="1607930" y="4277301"/>
            <a:ext cx="12554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200" dirty="0"/>
              <a:t>Velocidad lineal</a:t>
            </a:r>
          </a:p>
        </p:txBody>
      </p:sp>
      <p:pic>
        <p:nvPicPr>
          <p:cNvPr id="19" name="Imagen 18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7C26C39F-02CB-4058-81E9-4CFDABDCE6B1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72" r="1014" b="40940"/>
          <a:stretch/>
        </p:blipFill>
        <p:spPr>
          <a:xfrm>
            <a:off x="682139" y="871655"/>
            <a:ext cx="3491659" cy="1428371"/>
          </a:xfrm>
          <a:prstGeom prst="rect">
            <a:avLst/>
          </a:prstGeom>
        </p:spPr>
      </p:pic>
      <p:pic>
        <p:nvPicPr>
          <p:cNvPr id="20" name="Imagen 19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F1C35FBC-0541-4787-90AA-D407A4C55BC7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1728" r="-2454" b="43713"/>
          <a:stretch/>
        </p:blipFill>
        <p:spPr>
          <a:xfrm>
            <a:off x="682139" y="2705012"/>
            <a:ext cx="3677098" cy="1358153"/>
          </a:xfrm>
          <a:prstGeom prst="rect">
            <a:avLst/>
          </a:prstGeom>
        </p:spPr>
      </p:pic>
      <p:pic>
        <p:nvPicPr>
          <p:cNvPr id="4" name="SugenoConObstaculos2">
            <a:hlinkClick r:id="" action="ppaction://media"/>
            <a:extLst>
              <a:ext uri="{FF2B5EF4-FFF2-40B4-BE49-F238E27FC236}">
                <a16:creationId xmlns:a16="http://schemas.microsoft.com/office/drawing/2014/main" id="{3FDD6529-0217-48A4-91C3-49589B4F34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71121" y="871655"/>
            <a:ext cx="3834606" cy="388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179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Conclusiones</a:t>
            </a:r>
            <a:endParaRPr sz="24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19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B6CB6297-F216-4F2C-9A49-D5AD59343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960" y="1658299"/>
            <a:ext cx="7508040" cy="173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44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117F30-D9C8-4DFB-841A-2498202600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241" y="454088"/>
            <a:ext cx="7772400" cy="1159800"/>
          </a:xfrm>
        </p:spPr>
        <p:txBody>
          <a:bodyPr/>
          <a:lstStyle/>
          <a:p>
            <a:pPr algn="ctr"/>
            <a:r>
              <a:rPr lang="es-ES" dirty="0"/>
              <a:t>Nuestro grupo: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ABE6D4-285D-40C5-8F89-D58FA2716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9994" y="1786950"/>
            <a:ext cx="7772400" cy="784800"/>
          </a:xfrm>
        </p:spPr>
        <p:txBody>
          <a:bodyPr/>
          <a:lstStyle/>
          <a:p>
            <a:pPr>
              <a:buFontTx/>
              <a:buChar char="-"/>
            </a:pPr>
            <a:r>
              <a:rPr lang="es-ES" sz="2000" b="1" dirty="0"/>
              <a:t>Daniel López Moreno</a:t>
            </a:r>
          </a:p>
          <a:p>
            <a:pPr>
              <a:buFontTx/>
              <a:buChar char="-"/>
            </a:pPr>
            <a:r>
              <a:rPr lang="es-ES" sz="2000" b="1" dirty="0"/>
              <a:t>Luis Alejandro Cabanillas Prudencio</a:t>
            </a:r>
          </a:p>
        </p:txBody>
      </p:sp>
      <p:pic>
        <p:nvPicPr>
          <p:cNvPr id="1026" name="Picture 2" descr="Resultado de imagen de icono uah">
            <a:extLst>
              <a:ext uri="{FF2B5EF4-FFF2-40B4-BE49-F238E27FC236}">
                <a16:creationId xmlns:a16="http://schemas.microsoft.com/office/drawing/2014/main" id="{5B1C5ADE-4EFF-4D5D-8BA9-CC0EAAAD2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2405" y="291841"/>
            <a:ext cx="1143730" cy="9950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06081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2454088"/>
            <a:ext cx="4320003" cy="9748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3. </a:t>
            </a:r>
            <a:r>
              <a:rPr lang="es-ES" sz="4000" dirty="0">
                <a:solidFill>
                  <a:srgbClr val="FFB600"/>
                </a:solidFill>
              </a:rPr>
              <a:t>Conclusiones generales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8267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a 14">
            <a:extLst>
              <a:ext uri="{FF2B5EF4-FFF2-40B4-BE49-F238E27FC236}">
                <a16:creationId xmlns:a16="http://schemas.microsoft.com/office/drawing/2014/main" id="{95DF16AD-BC77-487B-AE96-FB4381FD19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2703704"/>
              </p:ext>
            </p:extLst>
          </p:nvPr>
        </p:nvGraphicFramePr>
        <p:xfrm>
          <a:off x="1138950" y="1050811"/>
          <a:ext cx="6866100" cy="35394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21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88261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64" name="Google Shape;364;p35"/>
          <p:cNvSpPr txBox="1">
            <a:spLocks noGrp="1"/>
          </p:cNvSpPr>
          <p:nvPr>
            <p:ph type="ctrTitle" idx="4294967295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600" dirty="0">
                <a:solidFill>
                  <a:srgbClr val="FFB600"/>
                </a:solidFill>
              </a:rPr>
              <a:t>Gracias</a:t>
            </a:r>
            <a:r>
              <a:rPr lang="en" sz="9600" dirty="0">
                <a:solidFill>
                  <a:srgbClr val="FFB600"/>
                </a:solidFill>
              </a:rPr>
              <a:t>!</a:t>
            </a:r>
            <a:endParaRPr sz="9600" dirty="0">
              <a:solidFill>
                <a:srgbClr val="FFB600"/>
              </a:solidFill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subTitle" idx="4294967295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¿Alguna pregunta?</a:t>
            </a:r>
            <a:endParaRPr sz="36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b="1" dirty="0"/>
          </a:p>
        </p:txBody>
      </p:sp>
      <p:sp>
        <p:nvSpPr>
          <p:cNvPr id="366" name="Google Shape;366;p35"/>
          <p:cNvSpPr/>
          <p:nvPr/>
        </p:nvSpPr>
        <p:spPr>
          <a:xfrm>
            <a:off x="8054234" y="327815"/>
            <a:ext cx="798007" cy="72583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1744409"/>
            <a:ext cx="4320003" cy="21687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1. </a:t>
            </a:r>
            <a:r>
              <a:rPr lang="es-ES" sz="4000" dirty="0">
                <a:solidFill>
                  <a:srgbClr val="FFB600"/>
                </a:solidFill>
              </a:rPr>
              <a:t>Controlador borroso MAMDANI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2B3B38-41C8-4459-AA5F-791DEEAF9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72" y="599874"/>
            <a:ext cx="6866100" cy="857400"/>
          </a:xfrm>
        </p:spPr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E10DBB-D530-43E0-9F67-B3E5E8BA38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</a:t>
            </a:fld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F7D112-94F3-4597-A65E-E82C902E31E4}"/>
              </a:ext>
            </a:extLst>
          </p:cNvPr>
          <p:cNvSpPr txBox="1"/>
          <p:nvPr/>
        </p:nvSpPr>
        <p:spPr>
          <a:xfrm>
            <a:off x="390144" y="2948776"/>
            <a:ext cx="2109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OBJETIVO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3D8BD64-E4EE-48C7-9C28-D2E05B19B89E}"/>
              </a:ext>
            </a:extLst>
          </p:cNvPr>
          <p:cNvCxnSpPr>
            <a:cxnSpLocks/>
          </p:cNvCxnSpPr>
          <p:nvPr/>
        </p:nvCxnSpPr>
        <p:spPr>
          <a:xfrm>
            <a:off x="1914144" y="3148831"/>
            <a:ext cx="1085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E0776951-8C99-4FEC-AF9A-D170155F41AF}"/>
              </a:ext>
            </a:extLst>
          </p:cNvPr>
          <p:cNvCxnSpPr>
            <a:cxnSpLocks/>
          </p:cNvCxnSpPr>
          <p:nvPr/>
        </p:nvCxnSpPr>
        <p:spPr>
          <a:xfrm>
            <a:off x="1828800" y="3314264"/>
            <a:ext cx="1085088" cy="568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54858235-4F97-4278-9CF5-3B13EFE7A2F2}"/>
              </a:ext>
            </a:extLst>
          </p:cNvPr>
          <p:cNvCxnSpPr>
            <a:cxnSpLocks/>
          </p:cNvCxnSpPr>
          <p:nvPr/>
        </p:nvCxnSpPr>
        <p:spPr>
          <a:xfrm flipV="1">
            <a:off x="1914144" y="2528573"/>
            <a:ext cx="1085088" cy="437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D67D53C-B656-45FE-A6A8-1E8D255B3642}"/>
              </a:ext>
            </a:extLst>
          </p:cNvPr>
          <p:cNvSpPr txBox="1"/>
          <p:nvPr/>
        </p:nvSpPr>
        <p:spPr>
          <a:xfrm>
            <a:off x="3054095" y="239752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sin obstáculos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5F66031-2831-44E0-99B0-AD5252EC2522}"/>
              </a:ext>
            </a:extLst>
          </p:cNvPr>
          <p:cNvSpPr txBox="1"/>
          <p:nvPr/>
        </p:nvSpPr>
        <p:spPr>
          <a:xfrm>
            <a:off x="3054095" y="300648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E3B396C-CC34-43C5-87E0-C91B749CE68E}"/>
              </a:ext>
            </a:extLst>
          </p:cNvPr>
          <p:cNvSpPr txBox="1"/>
          <p:nvPr/>
        </p:nvSpPr>
        <p:spPr>
          <a:xfrm>
            <a:off x="2993135" y="3728411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 2</a:t>
            </a:r>
          </a:p>
        </p:txBody>
      </p:sp>
      <p:grpSp>
        <p:nvGrpSpPr>
          <p:cNvPr id="19" name="Google Shape;207;p24">
            <a:extLst>
              <a:ext uri="{FF2B5EF4-FFF2-40B4-BE49-F238E27FC236}">
                <a16:creationId xmlns:a16="http://schemas.microsoft.com/office/drawing/2014/main" id="{BA0AC7C8-FABA-4670-9D61-E232B5F04442}"/>
              </a:ext>
            </a:extLst>
          </p:cNvPr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20" name="Google Shape;208;p24">
              <a:extLst>
                <a:ext uri="{FF2B5EF4-FFF2-40B4-BE49-F238E27FC236}">
                  <a16:creationId xmlns:a16="http://schemas.microsoft.com/office/drawing/2014/main" id="{3AE0961A-AEFE-487D-A898-6FAB3B9AD6B6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9;p24">
              <a:extLst>
                <a:ext uri="{FF2B5EF4-FFF2-40B4-BE49-F238E27FC236}">
                  <a16:creationId xmlns:a16="http://schemas.microsoft.com/office/drawing/2014/main" id="{550F1556-BAC6-4295-B8DD-DF301FEBEFC0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0;p24">
              <a:extLst>
                <a:ext uri="{FF2B5EF4-FFF2-40B4-BE49-F238E27FC236}">
                  <a16:creationId xmlns:a16="http://schemas.microsoft.com/office/drawing/2014/main" id="{1B029FD3-1472-4969-8F82-BFDEB652B8D6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Cerrar llave 22">
            <a:extLst>
              <a:ext uri="{FF2B5EF4-FFF2-40B4-BE49-F238E27FC236}">
                <a16:creationId xmlns:a16="http://schemas.microsoft.com/office/drawing/2014/main" id="{AACC2751-C98E-4BBC-89A4-79E03F41C3B8}"/>
              </a:ext>
            </a:extLst>
          </p:cNvPr>
          <p:cNvSpPr/>
          <p:nvPr/>
        </p:nvSpPr>
        <p:spPr>
          <a:xfrm>
            <a:off x="5193792" y="2397527"/>
            <a:ext cx="390144" cy="174775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950FAC9-6BE2-4750-A728-5F64FDE23473}"/>
              </a:ext>
            </a:extLst>
          </p:cNvPr>
          <p:cNvSpPr txBox="1"/>
          <p:nvPr/>
        </p:nvSpPr>
        <p:spPr>
          <a:xfrm>
            <a:off x="5693664" y="2314669"/>
            <a:ext cx="2578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CONTROLADOR MAMDANI</a:t>
            </a:r>
          </a:p>
        </p:txBody>
      </p:sp>
      <p:sp>
        <p:nvSpPr>
          <p:cNvPr id="25" name="Marcador de texto 2">
            <a:extLst>
              <a:ext uri="{FF2B5EF4-FFF2-40B4-BE49-F238E27FC236}">
                <a16:creationId xmlns:a16="http://schemas.microsoft.com/office/drawing/2014/main" id="{5DA46760-491D-4AE0-9ECB-543CB2723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3037" y="3105629"/>
            <a:ext cx="2094436" cy="1245564"/>
          </a:xfrm>
        </p:spPr>
        <p:txBody>
          <a:bodyPr/>
          <a:lstStyle/>
          <a:p>
            <a:r>
              <a:rPr lang="es-ES" dirty="0" err="1"/>
              <a:t>Fuzzy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8794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Circuito</a:t>
            </a:r>
            <a:r>
              <a:rPr lang="en" sz="2400" dirty="0"/>
              <a:t> </a:t>
            </a:r>
            <a:r>
              <a:rPr lang="es-ES" sz="2400" dirty="0">
                <a:solidFill>
                  <a:srgbClr val="FFB600"/>
                </a:solidFill>
              </a:rPr>
              <a:t>sin obstáculos</a:t>
            </a:r>
            <a:endParaRPr sz="24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DBBE110-6B92-4851-B6A1-66560513978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41" y="1708788"/>
            <a:ext cx="6936940" cy="25096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08595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6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39811443-9BFB-4A72-970F-F0CF4020E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67" y="543320"/>
            <a:ext cx="5093311" cy="2345339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D73EE0B-FFFD-4259-B8FC-A5FED65BCBB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67300" y="2956621"/>
            <a:ext cx="5219073" cy="16923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MamdaniSinObstaculos">
            <a:hlinkClick r:id="" action="ppaction://media"/>
            <a:extLst>
              <a:ext uri="{FF2B5EF4-FFF2-40B4-BE49-F238E27FC236}">
                <a16:creationId xmlns:a16="http://schemas.microsoft.com/office/drawing/2014/main" id="{8914B503-E7AF-48C3-8763-966E2C1224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7637" y="1147890"/>
            <a:ext cx="2800396" cy="28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52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7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Circuito</a:t>
            </a:r>
            <a:r>
              <a:rPr lang="en" sz="2400" dirty="0"/>
              <a:t> </a:t>
            </a:r>
            <a:r>
              <a:rPr lang="es-ES" sz="2400" dirty="0">
                <a:solidFill>
                  <a:srgbClr val="FFB600"/>
                </a:solidFill>
              </a:rPr>
              <a:t>con obstáculos 1</a:t>
            </a:r>
            <a:endParaRPr sz="2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069230D-9DDB-443A-871B-FFACEE2EF9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5631" y="1511934"/>
            <a:ext cx="6997149" cy="29503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55389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8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D13B21F6-575D-42E5-9F5E-A0B7282A2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0" y="181921"/>
            <a:ext cx="5021531" cy="280526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59E04DC-D248-415F-BC03-0933CE11A3D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44768" y="3113030"/>
            <a:ext cx="5341632" cy="16021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MamdaniConObstaculos">
            <a:hlinkClick r:id="" action="ppaction://media"/>
            <a:extLst>
              <a:ext uri="{FF2B5EF4-FFF2-40B4-BE49-F238E27FC236}">
                <a16:creationId xmlns:a16="http://schemas.microsoft.com/office/drawing/2014/main" id="{55B879FC-8B33-46E7-BD3C-B78171BBBB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36406" y="971699"/>
            <a:ext cx="3067994" cy="310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52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9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9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Circuito</a:t>
            </a:r>
            <a:r>
              <a:rPr lang="en" sz="2400" dirty="0"/>
              <a:t> </a:t>
            </a:r>
            <a:r>
              <a:rPr lang="es-ES" sz="2400" dirty="0">
                <a:solidFill>
                  <a:srgbClr val="FFB600"/>
                </a:solidFill>
              </a:rPr>
              <a:t>con obstáculos 2</a:t>
            </a:r>
            <a:endParaRPr sz="2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069230D-9DDB-443A-871B-FFACEE2EF9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5631" y="1511934"/>
            <a:ext cx="6997149" cy="29503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29045303"/>
      </p:ext>
    </p:extLst>
  </p:cSld>
  <p:clrMapOvr>
    <a:masterClrMapping/>
  </p:clrMapOvr>
</p:sld>
</file>

<file path=ppt/theme/theme1.xml><?xml version="1.0" encoding="utf-8"?>
<a:theme xmlns:a="http://schemas.openxmlformats.org/drawingml/2006/main" name="Oli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182</Words>
  <Application>Microsoft Office PowerPoint</Application>
  <PresentationFormat>Presentación en pantalla (16:9)</PresentationFormat>
  <Paragraphs>64</Paragraphs>
  <Slides>22</Slides>
  <Notes>8</Notes>
  <HiddenSlides>0</HiddenSlides>
  <MMClips>6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Raleway Light</vt:lpstr>
      <vt:lpstr>Raleway ExtraBold</vt:lpstr>
      <vt:lpstr>Arial</vt:lpstr>
      <vt:lpstr>Olivia template</vt:lpstr>
      <vt:lpstr>Miniproyecto</vt:lpstr>
      <vt:lpstr>Nuestro grupo:</vt:lpstr>
      <vt:lpstr>1. Controlador borroso MAMDANI</vt:lpstr>
      <vt:lpstr>Introducción</vt:lpstr>
      <vt:lpstr>Circuito sin obstáculos</vt:lpstr>
      <vt:lpstr>Presentación de PowerPoint</vt:lpstr>
      <vt:lpstr>Circuito con obstáculos 1</vt:lpstr>
      <vt:lpstr>Presentación de PowerPoint</vt:lpstr>
      <vt:lpstr>Circuito con obstáculos 2</vt:lpstr>
      <vt:lpstr>Presentación de PowerPoint</vt:lpstr>
      <vt:lpstr>Conclusiones</vt:lpstr>
      <vt:lpstr>2. Controlador neuro borroso SUGENO</vt:lpstr>
      <vt:lpstr>Introducción</vt:lpstr>
      <vt:lpstr>Arquitectura Sugeno</vt:lpstr>
      <vt:lpstr>Método de obtención del controlador</vt:lpstr>
      <vt:lpstr>Anfisedit: Circuito sin obstáculos</vt:lpstr>
      <vt:lpstr>Anfisedit: Circuito con obstáculos 1</vt:lpstr>
      <vt:lpstr>Anfisedit: Circuito con obstáculos 2</vt:lpstr>
      <vt:lpstr>Conclusiones</vt:lpstr>
      <vt:lpstr>3. Conclusiones generales</vt:lpstr>
      <vt:lpstr>Presentación de PowerPoint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PECL2: Sistemas empresariales</dc:title>
  <dc:creator>Alex</dc:creator>
  <cp:lastModifiedBy>Daniel Lopez Moreno</cp:lastModifiedBy>
  <cp:revision>41</cp:revision>
  <dcterms:modified xsi:type="dcterms:W3CDTF">2020-01-12T18:07:17Z</dcterms:modified>
</cp:coreProperties>
</file>